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57" r:id="rId5"/>
    <p:sldId id="259" r:id="rId6"/>
    <p:sldId id="258" r:id="rId7"/>
    <p:sldId id="260" r:id="rId8"/>
    <p:sldId id="270" r:id="rId9"/>
    <p:sldId id="272" r:id="rId10"/>
    <p:sldId id="278" r:id="rId11"/>
    <p:sldId id="273" r:id="rId12"/>
    <p:sldId id="275" r:id="rId13"/>
    <p:sldId id="268" r:id="rId14"/>
    <p:sldId id="288" r:id="rId15"/>
    <p:sldId id="261" r:id="rId16"/>
    <p:sldId id="283" r:id="rId17"/>
    <p:sldId id="287" r:id="rId18"/>
    <p:sldId id="289" r:id="rId19"/>
    <p:sldId id="263" r:id="rId20"/>
    <p:sldId id="265" r:id="rId21"/>
    <p:sldId id="266" r:id="rId22"/>
    <p:sldId id="269" r:id="rId23"/>
    <p:sldId id="277" r:id="rId24"/>
    <p:sldId id="276" r:id="rId2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0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57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7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5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37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02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5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58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E591-D385-4957-8305-0412F73FB6C7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ECDE-1A33-41CF-809E-AA368A36C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pz.cermat.cz/Info/Uvod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urita.cermat.cz/files/files/Vyhl%C3%A1%C5%A1ka_177_2009_1.9.2025.pdf" TargetMode="External"/><Relationship Id="rId2" Type="http://schemas.openxmlformats.org/officeDocument/2006/relationships/hyperlink" Target="https://maturita.cermat.cz/files/files/skolskyzakon1.9.20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urita.cermat.cz/files/files/zakon-vyhlaska/2021-2022/vyhlaska_177-20091-1-2022_vyzn_zmeny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sgymbb.cz/" TargetMode="External"/><Relationship Id="rId2" Type="http://schemas.openxmlformats.org/officeDocument/2006/relationships/hyperlink" Target="http://www.novamaturita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Maturitní zkoušky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>
              <a:solidFill>
                <a:schemeClr val="tx1"/>
              </a:solidFill>
            </a:endParaRPr>
          </a:p>
          <a:p>
            <a:r>
              <a:rPr lang="cs-CZ" b="1">
                <a:solidFill>
                  <a:schemeClr val="tx1"/>
                </a:solidFill>
              </a:rPr>
              <a:t>2026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Matematika rozšiřující - didaktický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Nepovinná zkouška</a:t>
            </a:r>
          </a:p>
          <a:p>
            <a:r>
              <a:rPr lang="cs-CZ" dirty="0"/>
              <a:t>150 minut</a:t>
            </a:r>
          </a:p>
          <a:p>
            <a:r>
              <a:rPr lang="cs-CZ" dirty="0"/>
              <a:t>23 úloh, z toho 11 uzavřených a 12 otevřených. U některých otevřených úloh se hodnotí i postup řešení, nezapomeňte jej uvést.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33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Cizí jazyk – didaktický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záznamové archy </a:t>
            </a:r>
            <a:r>
              <a:rPr lang="cs-CZ" b="1" dirty="0"/>
              <a:t>(poslech 40 minut – čtení a jazyková kompetence 70 minut)</a:t>
            </a:r>
          </a:p>
          <a:p>
            <a:r>
              <a:rPr lang="cs-CZ" b="1" dirty="0"/>
              <a:t>Uzavřené i otevřené úlohy s krátkou odpovědí </a:t>
            </a:r>
            <a:r>
              <a:rPr lang="cs-CZ" dirty="0"/>
              <a:t>(3. část poslechu) </a:t>
            </a:r>
            <a:r>
              <a:rPr lang="cs-CZ" b="1" dirty="0"/>
              <a:t>– důležité je správné umístění odpovědi a čitelnost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405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Didaktické testy společné části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- hodnocení (stav při MZ 2025)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DT hodnoceny centrálně. </a:t>
            </a:r>
          </a:p>
          <a:p>
            <a:r>
              <a:rPr lang="cs-CZ" b="1" dirty="0"/>
              <a:t>Hranice úspěšnosti </a:t>
            </a:r>
            <a:r>
              <a:rPr lang="cs-CZ" b="1" dirty="0">
                <a:solidFill>
                  <a:srgbClr val="C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/>
              <a:t>Český jazyka a literatura	44%</a:t>
            </a:r>
          </a:p>
          <a:p>
            <a:pPr marL="457200" lvl="1" indent="0">
              <a:buNone/>
            </a:pPr>
            <a:r>
              <a:rPr lang="cs-CZ" dirty="0"/>
              <a:t>Cizí jazyk				44%</a:t>
            </a:r>
          </a:p>
          <a:p>
            <a:pPr marL="457200" lvl="1" indent="0">
              <a:buNone/>
            </a:pPr>
            <a:r>
              <a:rPr lang="cs-CZ" dirty="0"/>
              <a:t>Matematika			33%</a:t>
            </a:r>
          </a:p>
          <a:p>
            <a:pPr marL="457200" lvl="1" indent="0">
              <a:buNone/>
            </a:pPr>
            <a:r>
              <a:rPr lang="cs-CZ" dirty="0"/>
              <a:t>Matematika rozšiřující		33%</a:t>
            </a:r>
          </a:p>
          <a:p>
            <a:pPr marL="457200" lvl="1" indent="0">
              <a:buNone/>
            </a:pPr>
            <a:r>
              <a:rPr lang="cs-CZ" b="1" dirty="0"/>
              <a:t>Hodnotí se slovně „uspěl/a“ nebo „neuspěl/a“ s procentuálním vyjádřením úspěšnosti. </a:t>
            </a:r>
          </a:p>
          <a:p>
            <a:pPr marL="457200" lvl="1" indent="0">
              <a:buNone/>
            </a:pPr>
            <a:r>
              <a:rPr lang="cs-CZ" sz="3200" b="1" dirty="0"/>
              <a:t>Pro tento rok budou kritéria vyhlášena MŠMT do 31. 3. 2026. </a:t>
            </a:r>
          </a:p>
        </p:txBody>
      </p:sp>
    </p:spTree>
    <p:extLst>
      <p:ext uri="{BB962C8B-B14F-4D97-AF65-F5344CB8AC3E}">
        <p14:creationId xmlns:p14="http://schemas.microsoft.com/office/powerpoint/2010/main" val="278983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Ústní zkoušky – průběh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Termín: 	8. A, B, 4. G	18. – 21. 5. 2026</a:t>
            </a:r>
          </a:p>
          <a:p>
            <a:pPr marL="1828800" lvl="4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Praktická zkouška z hudební výchovy</a:t>
            </a:r>
          </a:p>
          <a:p>
            <a:pPr marL="1828800" lvl="4" indent="0">
              <a:buNone/>
            </a:pPr>
            <a:r>
              <a:rPr lang="cs-CZ" sz="1200" b="1" dirty="0">
                <a:solidFill>
                  <a:srgbClr val="C00000"/>
                </a:solidFill>
              </a:rPr>
              <a:t>		</a:t>
            </a:r>
            <a:r>
              <a:rPr lang="cs-CZ" sz="2400" b="1" dirty="0">
                <a:solidFill>
                  <a:srgbClr val="C00000"/>
                </a:solidFill>
              </a:rPr>
              <a:t>18. 5. 2026, 18:00, aula</a:t>
            </a:r>
          </a:p>
          <a:p>
            <a:pPr marL="1371600" lvl="3" indent="0"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Příprava na ústní zkoušku:</a:t>
            </a:r>
          </a:p>
          <a:p>
            <a:pPr marL="0" indent="0">
              <a:buNone/>
            </a:pPr>
            <a:r>
              <a:rPr lang="cs-CZ" sz="2400" b="1" dirty="0"/>
              <a:t>	český jazyk a literatura, cizí jazyky, hudební výchova 			20 minut</a:t>
            </a:r>
          </a:p>
          <a:p>
            <a:pPr marL="0" indent="0">
              <a:buNone/>
            </a:pPr>
            <a:r>
              <a:rPr lang="cs-CZ" sz="2400" b="1" dirty="0"/>
              <a:t>	ostatní předměty a obhajoby maturitních prací </a:t>
            </a:r>
          </a:p>
          <a:p>
            <a:pPr marL="0" indent="0">
              <a:buNone/>
            </a:pPr>
            <a:r>
              <a:rPr lang="cs-CZ" sz="2400" b="1" dirty="0"/>
              <a:t>		15 minut;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Zkouška, obhajoba maturitní práce </a:t>
            </a:r>
          </a:p>
          <a:p>
            <a:pPr marL="0" indent="0">
              <a:buNone/>
            </a:pPr>
            <a:r>
              <a:rPr lang="cs-CZ" sz="2400" b="1" dirty="0"/>
              <a:t>		15 minut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Losování otázek / čísel pracovních listů z ČJL </a:t>
            </a:r>
            <a:r>
              <a:rPr lang="cs-CZ" sz="2400" b="1" dirty="0"/>
              <a:t>– v jednom dni nelze losovat dvakrát stejné číslo / stejné literární dílo.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13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F22B6-25B2-4617-8597-D34802F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Ústní zkoušky – průběh (2)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A11F5C-9A0F-442D-9A77-693A9C9B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ČJL – pracovní listy obsahující ukázky z literárního a neliterárního textu a strukturu zkoušky</a:t>
            </a:r>
          </a:p>
          <a:p>
            <a:r>
              <a:rPr lang="cs-CZ" dirty="0"/>
              <a:t>CJ – pracovní listy s obrázky a zadáním úloh</a:t>
            </a:r>
          </a:p>
          <a:p>
            <a:r>
              <a:rPr lang="cs-CZ" dirty="0"/>
              <a:t>Ostatní předměty – strukturovaná zadání témat</a:t>
            </a:r>
          </a:p>
        </p:txBody>
      </p:sp>
    </p:spTree>
    <p:extLst>
      <p:ext uri="{BB962C8B-B14F-4D97-AF65-F5344CB8AC3E}">
        <p14:creationId xmlns:p14="http://schemas.microsoft.com/office/powerpoint/2010/main" val="331463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Oznámení výsledků, opravné zkoušky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/>
              <a:t>Výsledky didaktických testů budou nejpozději 16. 5. 2026 zpřístupněny formou protokolu o výsledcích didaktických testů žáka.   </a:t>
            </a:r>
          </a:p>
          <a:p>
            <a:r>
              <a:rPr lang="cs-CZ" sz="2400" b="1" dirty="0"/>
              <a:t>Hodnocení ústních zkoušek, písemných prací, praktických zkoušek a maturitních prací v profilové části MZ – v den konání ústní zkoušky. </a:t>
            </a:r>
          </a:p>
          <a:p>
            <a:r>
              <a:rPr lang="cs-CZ" sz="2400" b="1" dirty="0"/>
              <a:t>Úspěšné složení MZ - úspěšné složení všech povinných zkoušek školní i společné části. U komplexních zkoušek úspěšné složení všech částí. </a:t>
            </a:r>
          </a:p>
          <a:p>
            <a:r>
              <a:rPr lang="cs-CZ" sz="2400" dirty="0"/>
              <a:t>Výsledek nepovinných zkoušek nemá na složení MZ vliv.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Opravné zkoušky</a:t>
            </a:r>
          </a:p>
          <a:p>
            <a:r>
              <a:rPr lang="cs-CZ" sz="2400" dirty="0"/>
              <a:t>V případě, že žáci u zkoušky neuspějí, mohou konat </a:t>
            </a:r>
            <a:r>
              <a:rPr lang="cs-CZ" sz="2400" b="1" dirty="0"/>
              <a:t>2 opravné zkoušky</a:t>
            </a:r>
            <a:r>
              <a:rPr lang="cs-CZ" sz="2400" dirty="0"/>
              <a:t> z každého zkušebního předmětu (mají tedy celkem 3 pokusy). To neplatí pro nepovinné zkoušky, z nichž nelze konat opravnou zkoušku.</a:t>
            </a:r>
          </a:p>
          <a:p>
            <a:r>
              <a:rPr lang="cs-CZ" sz="2400" b="1" dirty="0"/>
              <a:t>Opakuje se jen neúspěšná povinná zkouška / u komplexních zkoušek neúspěšná dílčí zkouška.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Přihlášky k podzimnímu termínu je třeba podat do 25. června 2026.</a:t>
            </a:r>
          </a:p>
          <a:p>
            <a:r>
              <a:rPr lang="cs-CZ" sz="2400" dirty="0"/>
              <a:t>Při přihlašování k náhradní nebo opravné zkoušce </a:t>
            </a:r>
            <a:r>
              <a:rPr lang="cs-CZ" sz="2400" b="1" dirty="0"/>
              <a:t>nelze měnit předmět. </a:t>
            </a:r>
          </a:p>
        </p:txBody>
      </p:sp>
    </p:spTree>
    <p:extLst>
      <p:ext uri="{BB962C8B-B14F-4D97-AF65-F5344CB8AC3E}">
        <p14:creationId xmlns:p14="http://schemas.microsoft.com/office/powerpoint/2010/main" val="209680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EBC45-D047-4CC8-8B16-9A2B2E6A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Profilové zkoušky -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910F9-DE85-4DD6-8985-6535254AC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 </a:t>
            </a:r>
            <a:r>
              <a:rPr lang="cs-CZ" b="1" dirty="0"/>
              <a:t>Kritéria hodnocení profilových zkoušek</a:t>
            </a:r>
            <a:r>
              <a:rPr lang="cs-CZ" dirty="0"/>
              <a:t> bude po schválení zkušebními komisemi zveřejněn na webových stránkách školy.</a:t>
            </a:r>
          </a:p>
        </p:txBody>
      </p:sp>
    </p:spTree>
    <p:extLst>
      <p:ext uri="{BB962C8B-B14F-4D97-AF65-F5344CB8AC3E}">
        <p14:creationId xmlns:p14="http://schemas.microsoft.com/office/powerpoint/2010/main" val="123445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DE494-C0EC-4077-93B7-4810DC79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Hodnocení komplexních zkoušek PČ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942EFE-30C6-44F4-BBA8-2FC2C64F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300" dirty="0">
                <a:solidFill>
                  <a:srgbClr val="C00000"/>
                </a:solidFill>
              </a:rPr>
              <a:t>Český jazyk a literatura, cizí jazyky</a:t>
            </a:r>
          </a:p>
          <a:p>
            <a:pPr marL="0" indent="0">
              <a:buNone/>
            </a:pPr>
            <a:r>
              <a:rPr lang="cs-CZ" sz="3300" dirty="0">
                <a:solidFill>
                  <a:srgbClr val="C00000"/>
                </a:solidFill>
              </a:rPr>
              <a:t>	</a:t>
            </a:r>
            <a:r>
              <a:rPr lang="cs-CZ" sz="3300" dirty="0"/>
              <a:t>písemná práce 		40 % výsledné známky</a:t>
            </a:r>
          </a:p>
          <a:p>
            <a:pPr marL="0" indent="0">
              <a:buNone/>
            </a:pPr>
            <a:r>
              <a:rPr lang="cs-CZ" sz="3300" dirty="0"/>
              <a:t>	ústní zkouška 		60 % výsledné známky</a:t>
            </a:r>
          </a:p>
          <a:p>
            <a:pPr marL="0" indent="0">
              <a:buNone/>
            </a:pPr>
            <a:r>
              <a:rPr lang="cs-CZ" sz="3300" i="1" dirty="0"/>
              <a:t>Jednotlivé části se nebudou převádět na známky; výsledné hodnocení bude stanoveno na základě váženého průměru bodů z jednotlivých částí. </a:t>
            </a:r>
          </a:p>
          <a:p>
            <a:r>
              <a:rPr lang="cs-CZ" sz="3300" dirty="0">
                <a:solidFill>
                  <a:srgbClr val="C00000"/>
                </a:solidFill>
              </a:rPr>
              <a:t>Deskriptivní geometrie</a:t>
            </a:r>
          </a:p>
          <a:p>
            <a:pPr marL="0" indent="0">
              <a:buNone/>
            </a:pPr>
            <a:r>
              <a:rPr lang="cs-CZ" sz="3300" dirty="0">
                <a:solidFill>
                  <a:srgbClr val="C00000"/>
                </a:solidFill>
              </a:rPr>
              <a:t>	</a:t>
            </a:r>
            <a:r>
              <a:rPr lang="cs-CZ" sz="3300" dirty="0"/>
              <a:t>maturitní práce			váha 1</a:t>
            </a:r>
          </a:p>
          <a:p>
            <a:pPr marL="0" indent="0">
              <a:buNone/>
            </a:pPr>
            <a:r>
              <a:rPr lang="cs-CZ" sz="3300" dirty="0"/>
              <a:t>	ústní zkouška 			váha 2</a:t>
            </a:r>
            <a:endParaRPr lang="cs-CZ" sz="3300" dirty="0">
              <a:solidFill>
                <a:srgbClr val="C00000"/>
              </a:solidFill>
            </a:endParaRPr>
          </a:p>
          <a:p>
            <a:r>
              <a:rPr lang="cs-CZ" sz="3300" dirty="0">
                <a:solidFill>
                  <a:srgbClr val="C00000"/>
                </a:solidFill>
              </a:rPr>
              <a:t>Hudební výchova</a:t>
            </a:r>
          </a:p>
          <a:p>
            <a:pPr marL="0" indent="0">
              <a:buNone/>
            </a:pPr>
            <a:r>
              <a:rPr lang="cs-CZ" sz="3300" dirty="0">
                <a:solidFill>
                  <a:srgbClr val="C00000"/>
                </a:solidFill>
              </a:rPr>
              <a:t>	</a:t>
            </a:r>
            <a:r>
              <a:rPr lang="cs-CZ" sz="3300" dirty="0"/>
              <a:t>praktická zkouška		váha 1</a:t>
            </a:r>
          </a:p>
          <a:p>
            <a:pPr marL="0" indent="0">
              <a:buNone/>
            </a:pPr>
            <a:r>
              <a:rPr lang="cs-CZ" sz="3300" dirty="0">
                <a:solidFill>
                  <a:srgbClr val="C00000"/>
                </a:solidFill>
              </a:rPr>
              <a:t>	</a:t>
            </a:r>
            <a:r>
              <a:rPr lang="cs-CZ" sz="3300" dirty="0"/>
              <a:t>ústní zkouška			váha 2</a:t>
            </a:r>
          </a:p>
          <a:p>
            <a:r>
              <a:rPr lang="cs-CZ" sz="3400" dirty="0">
                <a:solidFill>
                  <a:srgbClr val="C00000"/>
                </a:solidFill>
              </a:rPr>
              <a:t>Výtvarná výchova</a:t>
            </a:r>
          </a:p>
          <a:p>
            <a:pPr marL="0" indent="0">
              <a:buNone/>
            </a:pPr>
            <a:r>
              <a:rPr lang="cs-CZ" dirty="0"/>
              <a:t>	maturitní práce			váha 1</a:t>
            </a:r>
          </a:p>
          <a:p>
            <a:pPr marL="0" indent="0">
              <a:buNone/>
            </a:pPr>
            <a:r>
              <a:rPr lang="cs-CZ" dirty="0"/>
              <a:t>	ústní zkouška			váha 2</a:t>
            </a:r>
          </a:p>
        </p:txBody>
      </p:sp>
    </p:spTree>
    <p:extLst>
      <p:ext uri="{BB962C8B-B14F-4D97-AF65-F5344CB8AC3E}">
        <p14:creationId xmlns:p14="http://schemas.microsoft.com/office/powerpoint/2010/main" val="385870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230C9-4DB2-444D-AE66-E5C89608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86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ČJL a cizí jazyky: Hranice úspěšnosti a převod procentních bodů na známky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4C461-9978-4F68-890C-180C2A531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získání daného stupně hodnocení je třeba dosažení minimálního počtu procentních bodů, který odpovídá spodní hranici procentního intervalu.  Dosažený procentuální výsledek se nezaokrouhluje.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8F5F78C-82F6-4EEA-967A-8650F52E0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14933"/>
              </p:ext>
            </p:extLst>
          </p:nvPr>
        </p:nvGraphicFramePr>
        <p:xfrm>
          <a:off x="755576" y="4221088"/>
          <a:ext cx="7931224" cy="103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219935347"/>
                    </a:ext>
                  </a:extLst>
                </a:gridCol>
                <a:gridCol w="1552284">
                  <a:extLst>
                    <a:ext uri="{9D8B030D-6E8A-4147-A177-3AD203B41FA5}">
                      <a16:colId xmlns:a16="http://schemas.microsoft.com/office/drawing/2014/main" val="528044618"/>
                    </a:ext>
                  </a:extLst>
                </a:gridCol>
                <a:gridCol w="1416130">
                  <a:extLst>
                    <a:ext uri="{9D8B030D-6E8A-4147-A177-3AD203B41FA5}">
                      <a16:colId xmlns:a16="http://schemas.microsoft.com/office/drawing/2014/main" val="1026095626"/>
                    </a:ext>
                  </a:extLst>
                </a:gridCol>
                <a:gridCol w="1753561">
                  <a:extLst>
                    <a:ext uri="{9D8B030D-6E8A-4147-A177-3AD203B41FA5}">
                      <a16:colId xmlns:a16="http://schemas.microsoft.com/office/drawing/2014/main" val="2233458092"/>
                    </a:ext>
                  </a:extLst>
                </a:gridCol>
                <a:gridCol w="1769089">
                  <a:extLst>
                    <a:ext uri="{9D8B030D-6E8A-4147-A177-3AD203B41FA5}">
                      <a16:colId xmlns:a16="http://schemas.microsoft.com/office/drawing/2014/main" val="882399308"/>
                    </a:ext>
                  </a:extLst>
                </a:gridCol>
              </a:tblGrid>
              <a:tr h="518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 (výborný)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(chvalitebný)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 (dobrý)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 (dostatečný)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 (nedostatečný)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326665"/>
                  </a:ext>
                </a:extLst>
              </a:tr>
              <a:tr h="51835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– 88 %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– 74 %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73 – 59 %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58 – 44 %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43 % a méně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3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25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Neúčast na zkoušce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Neúčast je třeba </a:t>
            </a:r>
            <a:r>
              <a:rPr lang="cs-CZ" b="1" dirty="0"/>
              <a:t>písemně</a:t>
            </a:r>
            <a:r>
              <a:rPr lang="cs-CZ" dirty="0"/>
              <a:t> </a:t>
            </a:r>
            <a:r>
              <a:rPr lang="cs-CZ" b="1" dirty="0"/>
              <a:t>omluvit a doložit např. lékařským potvrzením nejpozději do tří pracovních dnů od termínu konání zkoušky </a:t>
            </a:r>
            <a:r>
              <a:rPr lang="cs-CZ" dirty="0"/>
              <a:t> řediteli školy (zástupkyni ředitele).</a:t>
            </a:r>
          </a:p>
          <a:p>
            <a:r>
              <a:rPr lang="cs-CZ" dirty="0"/>
              <a:t>Bude-li omluva uznána, máte nárok konat </a:t>
            </a:r>
            <a:r>
              <a:rPr lang="cs-CZ" b="1" dirty="0"/>
              <a:t>náhradní zkoušku v  podzimním termínu. </a:t>
            </a:r>
          </a:p>
        </p:txBody>
      </p:sp>
    </p:spTree>
    <p:extLst>
      <p:ext uri="{BB962C8B-B14F-4D97-AF65-F5344CB8AC3E}">
        <p14:creationId xmlns:p14="http://schemas.microsoft.com/office/powerpoint/2010/main" val="51848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C9B87-D9DA-4DE6-B7C1-4408BDB4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Písemné práce profilové části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EDA87-1F6F-46CD-B7C3-5AC28546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7. 4.		 český jazyk a lit 	8:00		110 min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8. 4.	 	 anglický jazyk		 8:00	  	90 min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9. 4.	 	francouzský jazyk	8:00		90 min</a:t>
            </a:r>
          </a:p>
          <a:p>
            <a:pPr marL="1828800" lvl="4" indent="0">
              <a:buNone/>
            </a:pPr>
            <a:r>
              <a:rPr lang="cs-CZ" sz="3100" b="1" dirty="0">
                <a:solidFill>
                  <a:srgbClr val="C00000"/>
                </a:solidFill>
              </a:rPr>
              <a:t>německý jazyk</a:t>
            </a:r>
            <a:r>
              <a:rPr lang="cs-CZ" b="1" dirty="0">
                <a:solidFill>
                  <a:srgbClr val="C00000"/>
                </a:solidFill>
              </a:rPr>
              <a:t>		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španělský jazyk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	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		</a:t>
            </a:r>
          </a:p>
          <a:p>
            <a:pPr marL="0" indent="0">
              <a:buNone/>
            </a:pPr>
            <a:r>
              <a:rPr lang="cs-CZ" b="1" dirty="0"/>
              <a:t>!!! Studenti jsou povinni být </a:t>
            </a:r>
            <a:r>
              <a:rPr lang="cs-CZ" b="1" dirty="0">
                <a:solidFill>
                  <a:srgbClr val="C00000"/>
                </a:solidFill>
              </a:rPr>
              <a:t>nejpozději 15 minut před začátkem </a:t>
            </a:r>
            <a:r>
              <a:rPr lang="cs-CZ" b="1" dirty="0"/>
              <a:t>zkoušky v učebně. Pozdní příchod znamená vyloučení ze zkoušky.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50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Maturitní vysvědčení a protokol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b="1" dirty="0">
                <a:solidFill>
                  <a:srgbClr val="C00000"/>
                </a:solidFill>
              </a:rPr>
              <a:t>Maturitní vysvědčení</a:t>
            </a:r>
          </a:p>
          <a:p>
            <a:r>
              <a:rPr lang="cs-CZ" sz="2900" b="1" dirty="0"/>
              <a:t>Po úspěšném složení MZ</a:t>
            </a:r>
          </a:p>
          <a:p>
            <a:r>
              <a:rPr lang="cs-CZ" sz="2900" b="1" dirty="0"/>
              <a:t>Známky z povinných a nepovinných předmětů profilové části MZ</a:t>
            </a:r>
          </a:p>
          <a:p>
            <a:r>
              <a:rPr lang="cs-CZ" sz="2900" b="1" dirty="0"/>
              <a:t>„uspěl(a)“ a procentuální úspěšnost u didaktických testů společné části MZ</a:t>
            </a:r>
          </a:p>
          <a:p>
            <a:r>
              <a:rPr lang="cs-CZ" sz="2900" b="1" dirty="0"/>
              <a:t>Celkový prospěch (PV, P)</a:t>
            </a:r>
          </a:p>
          <a:p>
            <a:r>
              <a:rPr lang="cs-CZ" sz="2900" dirty="0"/>
              <a:t>V případě, že žák nahradil zkoušku z cizího jazyka profilové části maturitní zkoušky</a:t>
            </a:r>
          </a:p>
          <a:p>
            <a:pPr marL="0" indent="0">
              <a:buNone/>
            </a:pPr>
            <a:r>
              <a:rPr lang="cs-CZ" sz="2900" dirty="0"/>
              <a:t>jazykovou zkouškou, uvádí se na vysvědčení přepočet výsledku zkoušky. </a:t>
            </a:r>
          </a:p>
          <a:p>
            <a:pPr marL="0" indent="0">
              <a:buNone/>
            </a:pPr>
            <a:r>
              <a:rPr lang="cs-CZ" sz="2900" b="1" dirty="0">
                <a:solidFill>
                  <a:srgbClr val="C00000"/>
                </a:solidFill>
              </a:rPr>
              <a:t>Protokol o výsledcích didaktických testů žáka ve společné části MZ</a:t>
            </a:r>
          </a:p>
          <a:p>
            <a:r>
              <a:rPr lang="cs-CZ" sz="2900" b="1" dirty="0"/>
              <a:t>Po ukončení a vyhodnocení DT – 16. května</a:t>
            </a:r>
          </a:p>
          <a:p>
            <a:r>
              <a:rPr lang="cs-CZ" sz="2900" b="1" dirty="0"/>
              <a:t>Procentní body a percentilové pořadí</a:t>
            </a:r>
          </a:p>
          <a:p>
            <a:r>
              <a:rPr lang="cs-CZ" sz="2900" b="1" dirty="0"/>
              <a:t>Žáci jej obdrží </a:t>
            </a:r>
            <a:r>
              <a:rPr lang="cs-CZ" sz="2900" dirty="0"/>
              <a:t>v listinné podobě ve škole, nebo na základě své žádosti autorizované v informačním systému Centra.  </a:t>
            </a:r>
            <a:r>
              <a:rPr lang="cs-CZ" sz="2900" b="1" dirty="0"/>
              <a:t> </a:t>
            </a:r>
          </a:p>
          <a:p>
            <a:endParaRPr lang="cs-CZ" sz="2900" b="1" dirty="0"/>
          </a:p>
          <a:p>
            <a:pPr marL="0" indent="0">
              <a:buNone/>
            </a:pPr>
            <a:r>
              <a:rPr lang="cs-CZ" sz="2900" b="1" dirty="0">
                <a:solidFill>
                  <a:srgbClr val="C00000"/>
                </a:solidFill>
              </a:rPr>
              <a:t>Výsledkový portál - </a:t>
            </a:r>
            <a:r>
              <a:rPr lang="cs-CZ" sz="2900" b="1" dirty="0">
                <a:solidFill>
                  <a:srgbClr val="C00000"/>
                </a:solidFill>
                <a:hlinkClick r:id="rId2"/>
              </a:rPr>
              <a:t>https://vpz.cermat.cz/Info/Uvod.aspx</a:t>
            </a:r>
            <a:r>
              <a:rPr lang="cs-CZ" sz="2900" b="1" dirty="0">
                <a:solidFill>
                  <a:srgbClr val="C00000"/>
                </a:solidFill>
              </a:rPr>
              <a:t> </a:t>
            </a:r>
          </a:p>
          <a:p>
            <a:r>
              <a:rPr lang="cs-CZ" sz="2900" b="1" dirty="0"/>
              <a:t>prostředek sdělování výsledků společné části MZ přímo maturantům na jejich e-mailové adresy</a:t>
            </a:r>
          </a:p>
          <a:p>
            <a:r>
              <a:rPr lang="cs-CZ" sz="2900" b="1" dirty="0">
                <a:solidFill>
                  <a:srgbClr val="C00000"/>
                </a:solidFill>
              </a:rPr>
              <a:t>nutno se zaregistrovat pomocí autentizačního kódu VPŽ, který je uveden na výpisu z přihlášky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773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Žádost o přezkoumání výsledku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>
                <a:solidFill>
                  <a:srgbClr val="C00000"/>
                </a:solidFill>
              </a:rPr>
              <a:t>Didaktické testy společné části</a:t>
            </a:r>
          </a:p>
          <a:p>
            <a:r>
              <a:rPr lang="cs-CZ" sz="3300" dirty="0"/>
              <a:t>Žádost o přezkoumání výsledku zkoušky nebo o přezkoumání rozhodnutí o vyloučení ze zkoušky </a:t>
            </a:r>
            <a:r>
              <a:rPr lang="cs-CZ" sz="3300" b="1" dirty="0"/>
              <a:t>v řádném termínu jarního zkušebního období </a:t>
            </a:r>
            <a:r>
              <a:rPr lang="cs-CZ" sz="3300" dirty="0"/>
              <a:t>je nutné podat </a:t>
            </a:r>
            <a:r>
              <a:rPr lang="cs-CZ" sz="3300" b="1" dirty="0"/>
              <a:t>Ministerstvu školství, mládeže a tělovýchovy do 20 dnů od konce období stanoveného pro konání těchto zkoušek maturitní vyhláškou. 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b="1" dirty="0">
                <a:solidFill>
                  <a:srgbClr val="C00000"/>
                </a:solidFill>
              </a:rPr>
              <a:t>Profilová zkouška</a:t>
            </a:r>
          </a:p>
          <a:p>
            <a:r>
              <a:rPr lang="cs-CZ" sz="3300" dirty="0"/>
              <a:t>Žádost o přezkum průběhu, výsledku nebo rozhodnutí o vyloučení od zkoušky se podává na </a:t>
            </a:r>
            <a:r>
              <a:rPr lang="cs-CZ" sz="3300" b="1" dirty="0"/>
              <a:t>krajský úřad</a:t>
            </a:r>
            <a:r>
              <a:rPr lang="cs-CZ" sz="3300" dirty="0"/>
              <a:t> písemně do 20 dnů od konce období stanoveného pro konání profilových zkoušek maturitní zkoušky pro konání zkoušky. </a:t>
            </a:r>
            <a:r>
              <a:rPr lang="cs-CZ" sz="3300" b="1" dirty="0"/>
              <a:t>  </a:t>
            </a:r>
          </a:p>
          <a:p>
            <a:endParaRPr lang="cs-CZ" sz="3300" b="1" dirty="0"/>
          </a:p>
          <a:p>
            <a:r>
              <a:rPr lang="cs-CZ" sz="3300" dirty="0"/>
              <a:t>Vyrozumění do 30 dnů ode dne doručení žádosti.</a:t>
            </a:r>
          </a:p>
          <a:p>
            <a:pPr marL="0" indent="0">
              <a:buNone/>
            </a:pPr>
            <a:endParaRPr lang="cs-CZ" sz="3300" b="1" dirty="0"/>
          </a:p>
          <a:p>
            <a:pPr marL="0" indent="0">
              <a:buNone/>
            </a:pPr>
            <a:endParaRPr lang="cs-CZ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300" b="1" dirty="0">
                <a:solidFill>
                  <a:srgbClr val="C00000"/>
                </a:solidFill>
              </a:rPr>
              <a:t>Písemná žádost se podává na tiskopisech k tomu určených. MŠMT je zveřejňuje způsobem umožňujícím dálkový přístup. Právo nahlédnout do vlastních materiálů po skončení zkoušek a zpracování testů. Obracejte se na vedení školy.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014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Zdroje:</a:t>
            </a:r>
          </a:p>
          <a:p>
            <a:pPr marL="514350" indent="-514350">
              <a:buAutoNum type="arabicPeriod"/>
            </a:pPr>
            <a:r>
              <a:rPr lang="cs-CZ" sz="2400" dirty="0">
                <a:hlinkClick r:id="rId2"/>
              </a:rPr>
              <a:t>https://maturita.cermat.cz/files/files/skolskyzakon1.9.2025.pdf</a:t>
            </a:r>
            <a:r>
              <a:rPr lang="cs-CZ" sz="2400" dirty="0"/>
              <a:t> </a:t>
            </a:r>
          </a:p>
          <a:p>
            <a:pPr marL="514350" indent="-514350">
              <a:buAutoNum type="arabicPeriod"/>
            </a:pPr>
            <a:r>
              <a:rPr lang="cs-CZ" sz="2400" dirty="0">
                <a:hlinkClick r:id="rId3"/>
              </a:rPr>
              <a:t>https://maturita.cermat.cz/files/files/Vyhl%C3%A1%C5%A1ka_177_2009_1.9.2025.pdf</a:t>
            </a:r>
            <a:r>
              <a:rPr lang="cs-CZ" sz="2400" dirty="0"/>
              <a:t> </a:t>
            </a:r>
          </a:p>
          <a:p>
            <a:pPr marL="514350" indent="-514350">
              <a:buAutoNum type="arabicPeriod"/>
            </a:pPr>
            <a:r>
              <a:rPr lang="cs-CZ" sz="2400" dirty="0">
                <a:hlinkClick r:id="rId4"/>
              </a:rPr>
              <a:t>https://maturita.cermat.cz/menu/maturitni-zkouska</a:t>
            </a:r>
          </a:p>
        </p:txBody>
      </p:sp>
    </p:spTree>
    <p:extLst>
      <p:ext uri="{BB962C8B-B14F-4D97-AF65-F5344CB8AC3E}">
        <p14:creationId xmlns:p14="http://schemas.microsoft.com/office/powerpoint/2010/main" val="4985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Užitečné zdroje informací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hlinkClick r:id="rId2"/>
              </a:rPr>
              <a:t>maturita.cermat</a:t>
            </a:r>
            <a:r>
              <a:rPr lang="cs-CZ" dirty="0">
                <a:hlinkClick r:id="rId2"/>
              </a:rPr>
              <a:t>. </a:t>
            </a:r>
            <a:r>
              <a:rPr lang="cs-CZ" dirty="0" err="1">
                <a:hlinkClick r:id="rId2"/>
              </a:rPr>
              <a:t>cz</a:t>
            </a:r>
            <a:r>
              <a:rPr lang="cs-CZ" dirty="0"/>
              <a:t> </a:t>
            </a:r>
          </a:p>
          <a:p>
            <a:r>
              <a:rPr lang="cs-CZ" sz="2800" dirty="0" err="1"/>
              <a:t>facebookový</a:t>
            </a:r>
            <a:r>
              <a:rPr lang="cs-CZ" sz="2800" dirty="0"/>
              <a:t> profil Udělám maturitu</a:t>
            </a:r>
          </a:p>
          <a:p>
            <a:r>
              <a:rPr lang="cs-CZ" dirty="0">
                <a:hlinkClick r:id="rId3"/>
              </a:rPr>
              <a:t>www.bisgymbb.cz</a:t>
            </a:r>
            <a:endParaRPr lang="cs-CZ" dirty="0"/>
          </a:p>
          <a:p>
            <a:endParaRPr lang="cs-CZ" sz="2800" u="sng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155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DCCA70-E26D-2712-932A-0DCF4C92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Přejeme vytrvalost při přípravě a úspěch při zkoušce!!!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2D72B-A621-7D35-CD91-E79269D6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2" r="5497" b="1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98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52873-0C06-7B52-AD3B-83A23ED9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5A0C2-F041-5BFB-8DEC-5C188EC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Písemné práce profilové části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4E1326-F9A8-89DC-2A0C-1438C87E1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píšou písemnou práci 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modrou nebo černou propisovací tužkou;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nepoužívají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bělítka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ani žádné jiné korektory nebo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gumovací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pera; chybné projevy opravují škrtnutím a zapsáním správného výrazu;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smějí opustit učebnu jednou;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smějí při písemné práci z cizích jazyků používat pouze 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překladový slovník v papírové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fomě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bez přílohy k písemnému projevu a psací potřeby</a:t>
            </a: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smějí používat </a:t>
            </a: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písemné práci z českého jazyka a literatury Pravidla českého pravopisu;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povolených pomůckách nesmějí být žádné poznámky;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jakýchkoliv jiných pomůcek včetně mobilních telefonů a jiných elektronických zařízení je důvodem pro vyloučení ze zkoušky a její nedostatečné hodnocení.</a:t>
            </a:r>
            <a:endParaRPr lang="cs-CZ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6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Didaktické testy společné části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4. 5. 		matematika	</a:t>
            </a:r>
            <a:r>
              <a:rPr lang="cs-CZ" sz="1200" b="1" dirty="0">
                <a:solidFill>
                  <a:srgbClr val="C00000"/>
                </a:solidFill>
              </a:rPr>
              <a:t>		</a:t>
            </a:r>
            <a:r>
              <a:rPr lang="cs-CZ" sz="2400" b="1" dirty="0">
                <a:solidFill>
                  <a:srgbClr val="C00000"/>
                </a:solidFill>
              </a:rPr>
              <a:t>8:00</a:t>
            </a:r>
            <a:r>
              <a:rPr lang="cs-CZ" sz="1200" b="1" dirty="0">
                <a:solidFill>
                  <a:srgbClr val="C00000"/>
                </a:solidFill>
              </a:rPr>
              <a:t>	</a:t>
            </a:r>
            <a:r>
              <a:rPr lang="cs-CZ" sz="2400" b="1" dirty="0">
                <a:solidFill>
                  <a:srgbClr val="C00000"/>
                </a:solidFill>
              </a:rPr>
              <a:t>135 minut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		</a:t>
            </a:r>
            <a:r>
              <a:rPr lang="cs-CZ" sz="2400" b="1" dirty="0">
                <a:solidFill>
                  <a:srgbClr val="C00000"/>
                </a:solidFill>
              </a:rPr>
              <a:t>anglický jazyk			13:30	110 minut</a:t>
            </a:r>
          </a:p>
          <a:p>
            <a:pPr marL="457200" lvl="1" indent="0">
              <a:buNone/>
            </a:pPr>
            <a:r>
              <a:rPr lang="cs-CZ" sz="2000" b="1" dirty="0">
                <a:solidFill>
                  <a:srgbClr val="C00000"/>
                </a:solidFill>
              </a:rPr>
              <a:t>			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5. 5.		český jazyk a literatura		8:00	  85 minut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6. 5.		matematika rozšiřující 		8:00	150 minut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		španělský jazyk			13:00 	 110 minut</a:t>
            </a:r>
          </a:p>
          <a:p>
            <a:pPr marL="0" indent="0">
              <a:buNone/>
            </a:pPr>
            <a:r>
              <a:rPr lang="cs-CZ" sz="2400" b="1" dirty="0"/>
              <a:t>!!! Studenti jsou povinni být </a:t>
            </a:r>
            <a:r>
              <a:rPr lang="cs-CZ" sz="2400" b="1" dirty="0">
                <a:solidFill>
                  <a:srgbClr val="C00000"/>
                </a:solidFill>
              </a:rPr>
              <a:t>nejpozději 15 minut před začátkem </a:t>
            </a:r>
            <a:r>
              <a:rPr lang="cs-CZ" sz="2400" b="1" dirty="0"/>
              <a:t>zkoušky v učebně. Pozdní příchod znamená vyloučení ze zkoušky. </a:t>
            </a:r>
          </a:p>
          <a:p>
            <a:pPr marL="0" indent="0">
              <a:buNone/>
            </a:pPr>
            <a:r>
              <a:rPr lang="cs-CZ" sz="2400" b="1" dirty="0"/>
              <a:t>!!! Nezapomeňte si přinést </a:t>
            </a:r>
            <a:r>
              <a:rPr lang="cs-CZ" sz="2400" b="1" dirty="0">
                <a:solidFill>
                  <a:srgbClr val="C00000"/>
                </a:solidFill>
              </a:rPr>
              <a:t>doklad totožnosti (občanský průkaz nebo cestovní pas)</a:t>
            </a:r>
            <a:r>
              <a:rPr lang="cs-CZ" sz="2400" b="1" dirty="0"/>
              <a:t>.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Pravidla chování během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/>
              <a:t>!!! Je zakázáno mít u sebe mobily, chytré hodinky, tablety nebo jiné komunikační prostředky, nezapomeňte je vypnout. Odložte na určené místo.</a:t>
            </a:r>
          </a:p>
          <a:p>
            <a:pPr marL="0" indent="0">
              <a:buNone/>
            </a:pPr>
            <a:r>
              <a:rPr lang="cs-CZ" sz="2400" b="1" dirty="0"/>
              <a:t>!!! Nepoškozujte záznamové archy. </a:t>
            </a:r>
          </a:p>
          <a:p>
            <a:pPr marL="0" indent="0">
              <a:buNone/>
            </a:pPr>
            <a:r>
              <a:rPr lang="cs-CZ" sz="2400" b="1" dirty="0"/>
              <a:t>!!! Záznamový arch a testový sešit nesmíte v průběhu zkoušky odkládat na druhou, neobsazenou část lavice. </a:t>
            </a:r>
            <a:r>
              <a:rPr lang="cs-CZ" sz="2400" dirty="0"/>
              <a:t>	</a:t>
            </a:r>
          </a:p>
          <a:p>
            <a:pPr marL="0" indent="0">
              <a:buNone/>
            </a:pPr>
            <a:r>
              <a:rPr lang="cs-CZ" sz="2400" b="1" dirty="0"/>
              <a:t>!!! Nenapovídejte, neopisujte, nevyrušujte. </a:t>
            </a:r>
          </a:p>
          <a:p>
            <a:pPr marL="0" indent="0">
              <a:buNone/>
            </a:pPr>
            <a:r>
              <a:rPr lang="cs-CZ" sz="2400" b="1" dirty="0"/>
              <a:t>!!! Během zkoušky smíte jíst a pít.</a:t>
            </a:r>
          </a:p>
          <a:p>
            <a:pPr marL="0" indent="0">
              <a:buNone/>
            </a:pPr>
            <a:r>
              <a:rPr lang="cs-CZ" sz="2400" b="1" dirty="0"/>
              <a:t>!!! </a:t>
            </a:r>
            <a:r>
              <a:rPr lang="cs-CZ" sz="2400" b="1" dirty="0">
                <a:solidFill>
                  <a:srgbClr val="C00000"/>
                </a:solidFill>
              </a:rPr>
              <a:t>Pokud opustíte učebnu </a:t>
            </a:r>
            <a:r>
              <a:rPr lang="cs-CZ" sz="2400" b="1" dirty="0"/>
              <a:t>před koncem časového limitu, </a:t>
            </a:r>
            <a:r>
              <a:rPr lang="cs-CZ" sz="2400" b="1" dirty="0">
                <a:solidFill>
                  <a:srgbClr val="C00000"/>
                </a:solidFill>
              </a:rPr>
              <a:t>nesmíte se již vrátit</a:t>
            </a:r>
            <a:r>
              <a:rPr lang="cs-CZ" sz="2400" b="1" dirty="0"/>
              <a:t>. Výjimkou mohou být zdravotní důvody, které budou řešeny individuálně.</a:t>
            </a:r>
          </a:p>
          <a:p>
            <a:pPr marL="0" indent="0">
              <a:buNone/>
            </a:pPr>
            <a:r>
              <a:rPr lang="cs-CZ" sz="2400" b="1" dirty="0"/>
              <a:t>!!! Při hrubém porušení pravidel budete ze zkoušky vyloučeni. </a:t>
            </a:r>
            <a:r>
              <a:rPr lang="cs-CZ" sz="2400" b="1" dirty="0">
                <a:solidFill>
                  <a:srgbClr val="C00000"/>
                </a:solidFill>
              </a:rPr>
              <a:t>Vyloučení znamená nesložení zkoušky</a:t>
            </a:r>
            <a:r>
              <a:rPr lang="cs-CZ" sz="2400" b="1" dirty="0"/>
              <a:t>. </a:t>
            </a:r>
          </a:p>
          <a:p>
            <a:pPr marL="0" indent="0">
              <a:buNone/>
            </a:pPr>
            <a:r>
              <a:rPr lang="cs-CZ" sz="2400" b="1" dirty="0"/>
              <a:t>!!! </a:t>
            </a:r>
            <a:r>
              <a:rPr lang="cs-CZ" sz="2500" b="1" dirty="0"/>
              <a:t>Po skončení zkoušky budete mít možnost vyjádřit se k jejímu průběhu. Ukončíte-li zkoušku před koncem časového limitu, této možnosti se vzdáváte.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9617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Modrá nebo černá dostatečně silně a nepřerušovaně píšící propiska pro zápis do záznamového archu </a:t>
            </a:r>
            <a:r>
              <a:rPr lang="cs-CZ" dirty="0"/>
              <a:t>+ jedna náhradní (obyčejná tužka, barevné tužky či fixy na poznámky či podtržení v testovém sešitě)</a:t>
            </a:r>
          </a:p>
          <a:p>
            <a:r>
              <a:rPr lang="cs-CZ" b="1" dirty="0"/>
              <a:t>Další povolené pomůcky: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C00000"/>
                </a:solidFill>
              </a:rPr>
              <a:t>Matematika: </a:t>
            </a:r>
            <a:r>
              <a:rPr lang="cs-CZ" b="1" dirty="0"/>
              <a:t>M-F-CH tabulky, rýsovací potřeby </a:t>
            </a:r>
            <a:r>
              <a:rPr lang="cs-CZ" dirty="0"/>
              <a:t>(obyčejná tužka, guma, pravítko, kružítko, trojúhelník s ryskou, úhloměr) </a:t>
            </a:r>
            <a:r>
              <a:rPr lang="cs-CZ" b="1" dirty="0"/>
              <a:t>a kalkulátor bez grafického režimu a programovacího režimu.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Kontrolu vhodných kalkulaček a tabulek provádí Mgr. Beneš. 	Řiďte se jeho pokyny!!!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povolených publikacích nesmí být </a:t>
            </a:r>
            <a:r>
              <a:rPr lang="cs-CZ" b="1" dirty="0">
                <a:solidFill>
                  <a:srgbClr val="C00000"/>
                </a:solidFill>
              </a:rPr>
              <a:t>žádné vpisky </a:t>
            </a:r>
            <a:r>
              <a:rPr lang="cs-CZ" b="1" dirty="0"/>
              <a:t>(zvýrazněné pasáže nebo záložky nevadí)!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187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Didaktický test - zápis odpovědí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Testový sešit a záznamový arch;</a:t>
            </a:r>
          </a:p>
          <a:p>
            <a:r>
              <a:rPr lang="cs-CZ" dirty="0"/>
              <a:t>Do testového sešitu můžete zapisovat poznámky;</a:t>
            </a:r>
          </a:p>
          <a:p>
            <a:r>
              <a:rPr lang="cs-CZ" b="1" dirty="0"/>
              <a:t>Odpovědi zapisujte na záznamové archy podle pokynů zadavatelů.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Uzavřené úlohy:</a:t>
            </a:r>
          </a:p>
          <a:p>
            <a:r>
              <a:rPr lang="cs-CZ" b="1" dirty="0"/>
              <a:t>Správná je vždy jedna odpověď. </a:t>
            </a:r>
          </a:p>
          <a:p>
            <a:r>
              <a:rPr lang="cs-CZ" dirty="0"/>
              <a:t>Správné odpovědi zapisujte křížkem. </a:t>
            </a:r>
          </a:p>
          <a:p>
            <a:r>
              <a:rPr lang="cs-CZ" dirty="0"/>
              <a:t>Chybné odpovědi lze opravovat.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Otevřené úlohy </a:t>
            </a:r>
          </a:p>
          <a:p>
            <a:r>
              <a:rPr lang="cs-CZ" b="1" dirty="0"/>
              <a:t>Zápis provádějte výhradně do vyznačeného čtecího pole. Rozlišujte velká a malá písmena. </a:t>
            </a:r>
          </a:p>
        </p:txBody>
      </p:sp>
    </p:spTree>
    <p:extLst>
      <p:ext uri="{BB962C8B-B14F-4D97-AF65-F5344CB8AC3E}">
        <p14:creationId xmlns:p14="http://schemas.microsoft.com/office/powerpoint/2010/main" val="52750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Český jazyk a literatura – didaktický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85 minut; </a:t>
            </a:r>
          </a:p>
          <a:p>
            <a:r>
              <a:rPr lang="cs-CZ" dirty="0"/>
              <a:t>Základní jazykové  a literární vědomosti a dovednosti;</a:t>
            </a:r>
          </a:p>
          <a:p>
            <a:r>
              <a:rPr lang="cs-CZ" dirty="0"/>
              <a:t>Uzavřené úlohy: výběr z nabídky odpovědí (s výběrem ze 4 alternativ, svazek dichotomických úloh, přiřazovací a </a:t>
            </a:r>
            <a:r>
              <a:rPr lang="cs-CZ" dirty="0" err="1"/>
              <a:t>uspořádací</a:t>
            </a:r>
            <a:r>
              <a:rPr lang="cs-CZ" dirty="0"/>
              <a:t>); </a:t>
            </a:r>
          </a:p>
          <a:p>
            <a:r>
              <a:rPr lang="cs-CZ" dirty="0"/>
              <a:t>Otevřené úlohy bez nabídky odpovědí; správnou odpověď je třeba doplnit; </a:t>
            </a:r>
          </a:p>
          <a:p>
            <a:r>
              <a:rPr lang="cs-CZ" dirty="0"/>
              <a:t>U každé úlohy je vždy uveden maximální možný počet bodů, který lze získat za správné řešení;</a:t>
            </a:r>
          </a:p>
          <a:p>
            <a:r>
              <a:rPr lang="cs-CZ" dirty="0"/>
              <a:t>Literární ukázky vycházejí ze seznamu literárních děl, autorů a žánrů v katalogu požadavků na maturita.cermat.cz);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9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Matematika - didaktický test </a:t>
            </a:r>
            <a:br>
              <a:rPr lang="cs-CZ" dirty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135 minut </a:t>
            </a:r>
          </a:p>
          <a:p>
            <a:r>
              <a:rPr lang="cs-CZ" b="1" dirty="0">
                <a:solidFill>
                  <a:srgbClr val="C00000"/>
                </a:solidFill>
              </a:rPr>
              <a:t>MA: obsahuje několik široce otevřených úloh – hodnotí se celý postup řešení. </a:t>
            </a:r>
          </a:p>
          <a:p>
            <a:r>
              <a:rPr lang="cs-CZ" dirty="0"/>
              <a:t>26 úloh, z toho 11uzavřených (tj. úloh s nabídkou odpovědí) a 16 otevřených bez nabídky odpovědí. </a:t>
            </a:r>
          </a:p>
          <a:p>
            <a:r>
              <a:rPr lang="cs-CZ" dirty="0"/>
              <a:t>U některých otevřených úloh je třeba do záznamového archu uvést celý postup řešení. Uvedete-li pouze výsledek, byť správný, nebudou vám přiděleny žádné body. </a:t>
            </a:r>
          </a:p>
          <a:p>
            <a:r>
              <a:rPr lang="cs-CZ" dirty="0"/>
              <a:t>Poznámky či pomocné výpočty si můžete dělat do testového sešitu. Řešení úlohy je nutné zapsat do záznamového archu, a to podle pravidel, která naleznete na titulní straně testového sešitu a u příslušné úlohy. </a:t>
            </a:r>
          </a:p>
          <a:p>
            <a:r>
              <a:rPr lang="cs-CZ" dirty="0"/>
              <a:t>Odpovědi, které nebudou uvedeny v záznamovém archu, nebudou hodnoceny.</a:t>
            </a:r>
          </a:p>
          <a:p>
            <a:r>
              <a:rPr lang="cs-CZ" dirty="0"/>
              <a:t>Hodnocení zkoušky: centrálně, uzavřené úlohy elektronicky, otevřené úlohy hodnotiteli na základě centrálních pokynů. </a:t>
            </a:r>
          </a:p>
          <a:p>
            <a:r>
              <a:rPr lang="cs-CZ" dirty="0"/>
              <a:t>Případné </a:t>
            </a:r>
            <a:r>
              <a:rPr lang="cs-CZ" b="1" dirty="0"/>
              <a:t>konstrukční úlohy a grafy </a:t>
            </a:r>
            <a:r>
              <a:rPr lang="cs-CZ" dirty="0"/>
              <a:t>nutno </a:t>
            </a:r>
            <a:r>
              <a:rPr lang="cs-CZ" b="1" dirty="0"/>
              <a:t>obtáhnout propiskou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Široce otevřené úlohy</a:t>
            </a:r>
          </a:p>
          <a:p>
            <a:r>
              <a:rPr lang="cs-CZ" b="1" dirty="0"/>
              <a:t>U slovní úlohy třeba popsat neznámou </a:t>
            </a:r>
            <a:r>
              <a:rPr lang="cs-CZ" dirty="0"/>
              <a:t>(např. x…počet žáků)</a:t>
            </a:r>
            <a:r>
              <a:rPr lang="cs-CZ" b="1" dirty="0"/>
              <a:t>, postup řešení a stručnou odpověď!!!</a:t>
            </a:r>
          </a:p>
          <a:p>
            <a:pPr marL="0" indent="0">
              <a:buNone/>
            </a:pPr>
            <a:r>
              <a:rPr lang="cs-CZ" b="1" dirty="0"/>
              <a:t>Úzce otevřené úlohy</a:t>
            </a:r>
          </a:p>
          <a:p>
            <a:r>
              <a:rPr lang="cs-CZ" b="1" dirty="0"/>
              <a:t>S výsledkem uvádějte symbol veličiny či neznámé, nezapomínejte tedy na jednotky!!!</a:t>
            </a:r>
          </a:p>
          <a:p>
            <a:r>
              <a:rPr lang="cs-CZ" b="1" dirty="0"/>
              <a:t>Dbejte na správný zápis výsledku rovnic.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8915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1957</Words>
  <Application>Microsoft Office PowerPoint</Application>
  <PresentationFormat>Předvádění na obrazovce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Verdana</vt:lpstr>
      <vt:lpstr>Wingdings</vt:lpstr>
      <vt:lpstr>Motiv systému Office</vt:lpstr>
      <vt:lpstr>Maturitní zkoušky </vt:lpstr>
      <vt:lpstr>Písemné práce profilové části (1)</vt:lpstr>
      <vt:lpstr>Písemné práce profilové části (2)</vt:lpstr>
      <vt:lpstr> Didaktické testy společné části </vt:lpstr>
      <vt:lpstr>Pravidla chování během zkoušky</vt:lpstr>
      <vt:lpstr>Pomůcky</vt:lpstr>
      <vt:lpstr>Didaktický test - zápis odpovědí</vt:lpstr>
      <vt:lpstr>Český jazyk a literatura – didaktický test</vt:lpstr>
      <vt:lpstr>Matematika - didaktický test  </vt:lpstr>
      <vt:lpstr>Matematika rozšiřující - didaktický test</vt:lpstr>
      <vt:lpstr>Cizí jazyk – didaktický test</vt:lpstr>
      <vt:lpstr>Didaktické testy společné části  - hodnocení (stav při MZ 2025)</vt:lpstr>
      <vt:lpstr>Ústní zkoušky – průběh (1)</vt:lpstr>
      <vt:lpstr>Ústní zkoušky – průběh (2)</vt:lpstr>
      <vt:lpstr>Oznámení výsledků, opravné zkoušky </vt:lpstr>
      <vt:lpstr>Profilové zkoušky - hodnocení</vt:lpstr>
      <vt:lpstr>Hodnocení komplexních zkoušek PČ</vt:lpstr>
      <vt:lpstr>ČJL a cizí jazyky: Hranice úspěšnosti a převod procentních bodů na známky </vt:lpstr>
      <vt:lpstr>Neúčast na zkoušce</vt:lpstr>
      <vt:lpstr>Maturitní vysvědčení a protokol</vt:lpstr>
      <vt:lpstr>Žádost o přezkoumání výsledku</vt:lpstr>
      <vt:lpstr>  </vt:lpstr>
      <vt:lpstr>Užitečné zdroje informací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Štěrbová Iva</dc:creator>
  <cp:lastModifiedBy>Štěrbová Iva</cp:lastModifiedBy>
  <cp:revision>138</cp:revision>
  <cp:lastPrinted>2014-04-22T14:05:03Z</cp:lastPrinted>
  <dcterms:created xsi:type="dcterms:W3CDTF">2012-04-25T13:55:05Z</dcterms:created>
  <dcterms:modified xsi:type="dcterms:W3CDTF">2026-03-20T14:49:22Z</dcterms:modified>
</cp:coreProperties>
</file>